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7" r:id="rId2"/>
    <p:sldId id="293" r:id="rId3"/>
    <p:sldId id="258" r:id="rId4"/>
    <p:sldId id="282" r:id="rId5"/>
    <p:sldId id="284" r:id="rId6"/>
    <p:sldId id="377" r:id="rId7"/>
    <p:sldId id="281" r:id="rId8"/>
    <p:sldId id="400" r:id="rId9"/>
    <p:sldId id="267" r:id="rId10"/>
    <p:sldId id="379" r:id="rId11"/>
    <p:sldId id="269" r:id="rId12"/>
    <p:sldId id="276" r:id="rId13"/>
    <p:sldId id="287" r:id="rId14"/>
    <p:sldId id="289" r:id="rId15"/>
    <p:sldId id="290" r:id="rId16"/>
    <p:sldId id="381" r:id="rId17"/>
    <p:sldId id="292" r:id="rId18"/>
    <p:sldId id="382" r:id="rId19"/>
    <p:sldId id="383" r:id="rId20"/>
    <p:sldId id="3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1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46FB-1DF0-7044-9A9F-7DAB15E71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04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6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0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88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72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97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70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18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6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2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1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2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69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291E8-A515-CD43-98F1-863ADE03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536" y="5096256"/>
            <a:ext cx="4962144" cy="10241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DA22-6E94-C54B-8B02-E9DA4FA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C078-AB91-624F-8CD8-277E5E23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9A34-7D5C-0F4A-A0CF-D7BC379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BA2FF2-2E18-AF42-8654-3A5C5EEB3EDB}"/>
              </a:ext>
            </a:extLst>
          </p:cNvPr>
          <p:cNvSpPr/>
          <p:nvPr/>
        </p:nvSpPr>
        <p:spPr>
          <a:xfrm>
            <a:off x="-2406" y="0"/>
            <a:ext cx="9439014" cy="6120384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5B1C84-EE94-2142-9256-E8F1647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1840992"/>
            <a:ext cx="8013192" cy="18143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481DE4-A448-4B4F-889D-A71CE870059E}"/>
              </a:ext>
            </a:extLst>
          </p:cNvPr>
          <p:cNvSpPr/>
          <p:nvPr/>
        </p:nvSpPr>
        <p:spPr>
          <a:xfrm>
            <a:off x="231648" y="228600"/>
            <a:ext cx="11728704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985188-5227-9342-9EAF-B2CADCCD3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52290-6293-9A42-B29E-285C722C13FF}"/>
              </a:ext>
            </a:extLst>
          </p:cNvPr>
          <p:cNvCxnSpPr>
            <a:cxnSpLocks/>
          </p:cNvCxnSpPr>
          <p:nvPr/>
        </p:nvCxnSpPr>
        <p:spPr>
          <a:xfrm>
            <a:off x="4528456" y="2011681"/>
            <a:ext cx="0" cy="279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EA539C-B60F-0C47-9AF8-D02566BEE737}"/>
              </a:ext>
            </a:extLst>
          </p:cNvPr>
          <p:cNvSpPr txBox="1"/>
          <p:nvPr/>
        </p:nvSpPr>
        <p:spPr>
          <a:xfrm>
            <a:off x="1632994" y="3055463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579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19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1111-EC6F-4543-B9BB-FC598A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FDC-5269-CF4F-B3C7-F6EAE4D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1A2-565F-EC4E-A3B8-DFE9C4C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6B05-5403-7547-8681-1C6C38F2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CB06-94BA-D441-8083-29AE337B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2D7-1C38-D64A-A56D-223FB253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BD66-F382-F443-BD16-1AFF1AC18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8444-765D-0C46-9026-196D1F58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354A6-5771-754F-8677-ADC6BCC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18D3-466D-8143-8E80-61E3B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02381-5235-D745-9F35-39E72623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4C2D-78B5-464E-8C5E-9B76521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7D45-7C48-EA40-A4CF-7F4E7CDC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721B5-55B4-E444-A4F3-86C2B75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6438-68E1-CC45-9649-D8A73B1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3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EEC2-BB93-7244-8A9D-220DA8CC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45013-2026-6244-8BBD-C6244F9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F1A-2694-4D49-ACF7-729FC7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2C-2E4E-214E-8C85-BC2EB48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49FE-4CE6-6E4C-B4B7-41EB7C5F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7CAA-BC85-8A48-AE0E-D0E8F734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1195-CD87-7444-8A44-4825D382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F024-8B06-B345-8C0B-2C5A681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9F87-0605-8540-85E1-8DAF5FB9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8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F8E-4952-EA4C-A365-B5F4CB41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48E6-94E9-A94C-9DE2-C1558A3DC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AFA1-3EE5-B341-B06D-7E8958A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321A-9629-9944-8512-B6678A7C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3979-737B-6F49-8960-42BE9867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CC1-9F7E-B548-8504-0275BF1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4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02-480D-A944-A22D-EBA7E2CA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BECA4-8855-F640-B380-37406062F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5054-FD00-9A4A-A345-2E2CAA89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474E-0BDE-3640-B96F-9556062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6F81-9E83-964F-88BA-CFD379B8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98F4E-EF29-1E4F-95C1-815B7E70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BA8B-93DF-E848-8850-5BB8DCC8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D18-6A23-234B-8982-0C0EC8AF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57D57-E35C-AC47-BFA4-8C8DD07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AEF4-BA79-6F4A-9E07-345CF26F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2AAF-9F46-AD41-859D-53E83EA0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5213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AD94-F5D4-2140-A8EF-6C83681F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58CEFB-C5C3-6C49-B345-E8F8A7F03111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91DF9B8-7F17-CD43-A595-B2E2A23298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8CFC96-4D9F-624D-B02A-6C9656837970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FUNCTIONS</a:t>
            </a:r>
          </a:p>
        </p:txBody>
      </p:sp>
    </p:spTree>
    <p:extLst>
      <p:ext uri="{BB962C8B-B14F-4D97-AF65-F5344CB8AC3E}">
        <p14:creationId xmlns:p14="http://schemas.microsoft.com/office/powerpoint/2010/main" val="13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GENERAL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60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A6DCAA-C573-4D40-B567-F41920A1D57F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385A5AF-F88E-F94C-B4A5-B8AF1E4B5A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76911CA-1F33-4A44-A123-DF84D45F4D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75432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rgbClr val="FF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89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339634"/>
            <a:ext cx="8439360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5EA7F-A4C6-C347-AB04-65D4316F6615}"/>
              </a:ext>
            </a:extLst>
          </p:cNvPr>
          <p:cNvSpPr/>
          <p:nvPr/>
        </p:nvSpPr>
        <p:spPr>
          <a:xfrm>
            <a:off x="-1" y="0"/>
            <a:ext cx="313508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4842A0-5CAB-5848-8826-8B48E74246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2624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CONCEPTS SUMMARY</a:t>
            </a:r>
          </a:p>
        </p:txBody>
      </p:sp>
    </p:spTree>
    <p:extLst>
      <p:ext uri="{BB962C8B-B14F-4D97-AF65-F5344CB8AC3E}">
        <p14:creationId xmlns:p14="http://schemas.microsoft.com/office/powerpoint/2010/main" val="345028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FUNCTIONS SUMMARY</a:t>
            </a:r>
          </a:p>
        </p:txBody>
      </p:sp>
    </p:spTree>
    <p:extLst>
      <p:ext uri="{BB962C8B-B14F-4D97-AF65-F5344CB8AC3E}">
        <p14:creationId xmlns:p14="http://schemas.microsoft.com/office/powerpoint/2010/main" val="383096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6A4-3E1E-334A-8DD9-F507926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AB2E1-7A5C-6C4E-8927-810523B8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F3CA-2850-2647-9799-070497B5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178-AD18-C849-A8F5-EF21E081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2EEE-A74F-BA43-870C-B3E49A79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JPG"/><Relationship Id="rId5" Type="http://schemas.openxmlformats.org/officeDocument/2006/relationships/image" Target="../media/image3.tiff"/><Relationship Id="rId10" Type="http://schemas.openxmlformats.org/officeDocument/2006/relationships/image" Target="../media/image8.jpeg"/><Relationship Id="rId4" Type="http://schemas.openxmlformats.org/officeDocument/2006/relationships/image" Target="../media/image2.tiff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362247-B78B-ED4A-8C5C-12880D1EC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/>
              <a:t>Dr. Allison J. Lopatkin</a:t>
            </a:r>
          </a:p>
          <a:p>
            <a:r>
              <a:rPr lang="en-US" sz="3200" dirty="0"/>
              <a:t>1014 </a:t>
            </a:r>
            <a:r>
              <a:rPr lang="en-US" sz="3200" dirty="0" err="1"/>
              <a:t>Altschul</a:t>
            </a:r>
            <a:r>
              <a:rPr lang="en-US" sz="3200" dirty="0"/>
              <a:t> Hall</a:t>
            </a:r>
          </a:p>
          <a:p>
            <a:r>
              <a:rPr lang="en-US" sz="3200" dirty="0" err="1"/>
              <a:t>alopatkin@barnard.edu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8CD1E-A279-2C4C-AF62-3A0BB80E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MATLAB for Scientists</a:t>
            </a:r>
            <a:br>
              <a:rPr lang="en-US" dirty="0"/>
            </a:br>
            <a:r>
              <a:rPr lang="en-US" dirty="0"/>
              <a:t>Introduction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6612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4C9DD2-4F12-CA43-9795-05D82D84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84" y="-11412"/>
            <a:ext cx="6869412" cy="6869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5EEDB-2B72-174C-822F-C7FFF3F8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Programming in Biology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A8A78-469E-6147-AFD2-2BE4F7593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92" y="1596571"/>
            <a:ext cx="5219019" cy="471918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Genomics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Mathematical modeling (molecular, epidemiological)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Medical imaging analysis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Machine learning (biomarker discovery)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Molecule/drug design and discovery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Whole cell models/gene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867FBA-94CC-774B-B277-BE684BF463A5}"/>
              </a:ext>
            </a:extLst>
          </p:cNvPr>
          <p:cNvSpPr/>
          <p:nvPr/>
        </p:nvSpPr>
        <p:spPr>
          <a:xfrm>
            <a:off x="86525" y="1075076"/>
            <a:ext cx="5370286" cy="576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C9551-F8B3-A645-B987-E36518B75A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56" y="-87650"/>
            <a:ext cx="12208913" cy="7081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B6B1F-7604-9F40-A136-274A563A3A5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is MATLAB?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227F-CCF3-E245-A2AF-CA0CE186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05" y="1366524"/>
            <a:ext cx="6615751" cy="4809678"/>
          </a:xfrm>
          <a:noFill/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Handles tabular data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Quick, extensive, and professional data visualization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Comprehensive documentation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Debugging is easy with IDE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TONS of built-in functions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Individual toolboxes for add-on functionality</a:t>
            </a:r>
          </a:p>
          <a:p>
            <a:pPr marL="0" indent="0">
              <a:buNone/>
            </a:pP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EACC5-044E-7643-8252-6DED5AE01071}"/>
              </a:ext>
            </a:extLst>
          </p:cNvPr>
          <p:cNvSpPr txBox="1"/>
          <p:nvPr/>
        </p:nvSpPr>
        <p:spPr>
          <a:xfrm>
            <a:off x="2146842" y="6292756"/>
            <a:ext cx="8416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Consider MATLAB the gateway language!!</a:t>
            </a:r>
          </a:p>
        </p:txBody>
      </p:sp>
    </p:spTree>
    <p:extLst>
      <p:ext uri="{BB962C8B-B14F-4D97-AF65-F5344CB8AC3E}">
        <p14:creationId xmlns:p14="http://schemas.microsoft.com/office/powerpoint/2010/main" val="47868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E8FB-8B22-6E46-B652-5971722C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983D-DA5C-744B-9414-A25727BCD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88" y="2294768"/>
            <a:ext cx="11524621" cy="20458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will be starting from the absolute basics</a:t>
            </a:r>
          </a:p>
          <a:p>
            <a:r>
              <a:rPr lang="en-US" dirty="0"/>
              <a:t>You will walk away with a tangible skill</a:t>
            </a:r>
          </a:p>
          <a:p>
            <a:r>
              <a:rPr lang="en-US" dirty="0"/>
              <a:t>Directly applicable to other languages/jobs/research/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 full syllabus can be found on Canvas</a:t>
            </a:r>
          </a:p>
          <a:p>
            <a:r>
              <a:rPr lang="en-US" dirty="0"/>
              <a:t>Course website: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ajlopatkin</a:t>
            </a:r>
            <a:r>
              <a:rPr lang="en-US" dirty="0"/>
              <a:t>/</a:t>
            </a:r>
            <a:r>
              <a:rPr lang="en-US" dirty="0" err="1"/>
              <a:t>matlab_for_scientists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1D006-F9BA-0E47-9327-05CFAF217343}"/>
              </a:ext>
            </a:extLst>
          </p:cNvPr>
          <p:cNvSpPr txBox="1"/>
          <p:nvPr/>
        </p:nvSpPr>
        <p:spPr>
          <a:xfrm>
            <a:off x="2840413" y="877979"/>
            <a:ext cx="651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This is not a course to trick you. It’s a course to teach you something concrete that you can walk away from knowing how to do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2A2F3-5D81-164A-AF91-D1D5F1163485}"/>
              </a:ext>
            </a:extLst>
          </p:cNvPr>
          <p:cNvSpPr/>
          <p:nvPr/>
        </p:nvSpPr>
        <p:spPr>
          <a:xfrm>
            <a:off x="1159237" y="4308862"/>
            <a:ext cx="10458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Homework: 8 graded problem sets: 144 pts (16 pts each except HW7 which is double; 36%)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Exam 1: 50 pts (12.5%)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Exam 2: 50 pts (12.5%)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Final independent project: 100 pts total (25%)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Final report (professional code + paper): 85 pts 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Final presentation: 15 pts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Class participation: 56 pts (2 pts per day; 14%)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57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A65B-87CE-1C40-9727-12785C85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am I going to teach you MATLAB?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A3F8-C1C8-1A4D-8DAA-4D55A0A5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34" y="1306286"/>
            <a:ext cx="11858310" cy="495820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Slides will be color coded</a:t>
            </a:r>
          </a:p>
          <a:p>
            <a:pPr lvl="1"/>
            <a:r>
              <a:rPr lang="en-US" sz="2400" dirty="0"/>
              <a:t>Black is for general info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319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AEF57-AE0C-D149-8264-23986BC0B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0047"/>
            <a:ext cx="10515600" cy="3506915"/>
          </a:xfrm>
        </p:spPr>
        <p:txBody>
          <a:bodyPr/>
          <a:lstStyle/>
          <a:p>
            <a:r>
              <a:rPr lang="en-US" dirty="0"/>
              <a:t>Summary of MATLAB functions for a section of a lecture</a:t>
            </a:r>
          </a:p>
          <a:p>
            <a:r>
              <a:rPr lang="en-US" dirty="0"/>
              <a:t>You can expect a ‘functions’ slide before each section to introduce the functions that you need to know how to use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17EE-9C80-BE40-920D-8B89FA0991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MATLAB-specific (functions or general)</a:t>
            </a:r>
          </a:p>
        </p:txBody>
      </p:sp>
    </p:spTree>
    <p:extLst>
      <p:ext uri="{BB962C8B-B14F-4D97-AF65-F5344CB8AC3E}">
        <p14:creationId xmlns:p14="http://schemas.microsoft.com/office/powerpoint/2010/main" val="170428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61892-21B3-404A-B021-7CBD0A6E9F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Important non-MATLAB contextual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C648F-274C-4642-A0A5-00EABE3B7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 slides indicate important background material that you need to know, but may not be specifically MATLAB related</a:t>
            </a:r>
          </a:p>
          <a:p>
            <a:endParaRPr lang="en-US" dirty="0"/>
          </a:p>
          <a:p>
            <a:r>
              <a:rPr lang="en-US" dirty="0"/>
              <a:t>For example: </a:t>
            </a:r>
          </a:p>
          <a:p>
            <a:pPr lvl="1"/>
            <a:r>
              <a:rPr lang="en-US" dirty="0"/>
              <a:t>Mathematical formulas</a:t>
            </a:r>
          </a:p>
          <a:p>
            <a:pPr lvl="1"/>
            <a:r>
              <a:rPr lang="en-US" dirty="0"/>
              <a:t>Definitions</a:t>
            </a:r>
          </a:p>
          <a:p>
            <a:pPr lvl="1"/>
            <a:r>
              <a:rPr lang="en-US" dirty="0"/>
              <a:t>Key explanations</a:t>
            </a:r>
          </a:p>
        </p:txBody>
      </p:sp>
    </p:spTree>
    <p:extLst>
      <p:ext uri="{BB962C8B-B14F-4D97-AF65-F5344CB8AC3E}">
        <p14:creationId xmlns:p14="http://schemas.microsoft.com/office/powerpoint/2010/main" val="197880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FC7B11-3BC4-F54A-933F-4409ED8F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3655"/>
            <a:ext cx="10515600" cy="3163307"/>
          </a:xfrm>
        </p:spPr>
        <p:txBody>
          <a:bodyPr/>
          <a:lstStyle/>
          <a:p>
            <a:r>
              <a:rPr lang="en-US" dirty="0"/>
              <a:t>Yellow slides indicate examples that follow concept introductions that we do as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96218-F134-1A42-8A4C-AC1808241D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All prof-lead in-class examples</a:t>
            </a:r>
          </a:p>
        </p:txBody>
      </p:sp>
    </p:spTree>
    <p:extLst>
      <p:ext uri="{BB962C8B-B14F-4D97-AF65-F5344CB8AC3E}">
        <p14:creationId xmlns:p14="http://schemas.microsoft.com/office/powerpoint/2010/main" val="21519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7F10F-95F3-5345-B1BD-28208DDC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710" y="1762002"/>
            <a:ext cx="8439360" cy="4367961"/>
          </a:xfrm>
        </p:spPr>
        <p:txBody>
          <a:bodyPr/>
          <a:lstStyle/>
          <a:p>
            <a:r>
              <a:rPr lang="en-US" dirty="0"/>
              <a:t>Green slides indicate break-out group exercises (in person or over zoom)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Instructions provided on a slide-slide basis</a:t>
            </a:r>
          </a:p>
        </p:txBody>
      </p:sp>
    </p:spTree>
    <p:extLst>
      <p:ext uri="{BB962C8B-B14F-4D97-AF65-F5344CB8AC3E}">
        <p14:creationId xmlns:p14="http://schemas.microsoft.com/office/powerpoint/2010/main" val="149981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1698-C4F4-1E4C-B1DD-31B4A0C4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can be hard!!!!....but it improves over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B35CF-0020-F34F-A823-86A2ABA1EA32}"/>
              </a:ext>
            </a:extLst>
          </p:cNvPr>
          <p:cNvSpPr txBox="1"/>
          <p:nvPr/>
        </p:nvSpPr>
        <p:spPr>
          <a:xfrm>
            <a:off x="7445089" y="128320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coding is actually like: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AB2E-D6F1-7648-B2DB-397A654F8A67}"/>
              </a:ext>
            </a:extLst>
          </p:cNvPr>
          <p:cNvSpPr txBox="1"/>
          <p:nvPr/>
        </p:nvSpPr>
        <p:spPr>
          <a:xfrm>
            <a:off x="1528317" y="1283201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want coding to be like: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CA33F-3071-BE44-BB79-D0C47F26F448}"/>
              </a:ext>
            </a:extLst>
          </p:cNvPr>
          <p:cNvSpPr txBox="1"/>
          <p:nvPr/>
        </p:nvSpPr>
        <p:spPr>
          <a:xfrm>
            <a:off x="597159" y="5386103"/>
            <a:ext cx="11594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realistic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Ask *ALL* questions that you have, always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Think of programming like a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experienced coders should be mindful, respectful, and *helpful* to everyone else in the 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AF660-7C91-8417-F8E1-46C9E23F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23" y="1965023"/>
            <a:ext cx="3671086" cy="2753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1B0870-1DBC-4C6D-6926-68C3FBA76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48" y="1965023"/>
            <a:ext cx="4780059" cy="27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3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04DA-D593-A54B-AD33-CD70CE94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can expect you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A3AD-D8AC-E74A-B67F-B7B472E0A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/>
              <a:t>Come to class prepared and excited to learn MATLAB</a:t>
            </a:r>
          </a:p>
          <a:p>
            <a:r>
              <a:rPr lang="en-US" sz="3600" dirty="0"/>
              <a:t>Be respectful and inclusive to your peers</a:t>
            </a:r>
          </a:p>
          <a:p>
            <a:r>
              <a:rPr lang="en-US" sz="3600" dirty="0"/>
              <a:t>Maintain face coverings over both nose and mouth</a:t>
            </a:r>
          </a:p>
          <a:p>
            <a:r>
              <a:rPr lang="en-US" sz="3600" dirty="0"/>
              <a:t>Ask for help when you need it</a:t>
            </a:r>
          </a:p>
          <a:p>
            <a:pPr lvl="1"/>
            <a:r>
              <a:rPr lang="en-US" sz="3200" dirty="0"/>
              <a:t>During class</a:t>
            </a:r>
          </a:p>
          <a:p>
            <a:pPr lvl="1"/>
            <a:r>
              <a:rPr lang="en-US" sz="3200" dirty="0"/>
              <a:t>Office hours</a:t>
            </a:r>
          </a:p>
          <a:p>
            <a:pPr lvl="1"/>
            <a:r>
              <a:rPr lang="en-US" sz="3200" dirty="0"/>
              <a:t>By appointment, </a:t>
            </a:r>
            <a:r>
              <a:rPr lang="en-US" sz="3200" dirty="0" err="1"/>
              <a:t>etc</a:t>
            </a:r>
            <a:r>
              <a:rPr lang="en-US" sz="3200" dirty="0"/>
              <a:t>….</a:t>
            </a:r>
          </a:p>
          <a:p>
            <a:r>
              <a:rPr lang="en-US" sz="3600" dirty="0"/>
              <a:t>Complete and hand in assignments on time</a:t>
            </a:r>
          </a:p>
          <a:p>
            <a:r>
              <a:rPr lang="en-US" sz="3600" dirty="0"/>
              <a:t>Keep in mind that all examples, even if topically distant from your interests, teach concepts that are directly applicable</a:t>
            </a:r>
          </a:p>
          <a:p>
            <a:r>
              <a:rPr lang="en-US" sz="3600" dirty="0"/>
              <a:t>Persevere and work hard (that’s why participation so high!)</a:t>
            </a:r>
          </a:p>
          <a:p>
            <a:r>
              <a:rPr lang="en-US" sz="3600" dirty="0"/>
              <a:t> </a:t>
            </a:r>
          </a:p>
          <a:p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888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9C95-4B45-B84D-B39B-878AC08D6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710" y="2568448"/>
            <a:ext cx="6831469" cy="21164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expectations</a:t>
            </a:r>
          </a:p>
        </p:txBody>
      </p:sp>
    </p:spTree>
    <p:extLst>
      <p:ext uri="{BB962C8B-B14F-4D97-AF65-F5344CB8AC3E}">
        <p14:creationId xmlns:p14="http://schemas.microsoft.com/office/powerpoint/2010/main" val="216950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04DA-D593-A54B-AD33-CD70CE94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</p:spPr>
        <p:txBody>
          <a:bodyPr/>
          <a:lstStyle/>
          <a:p>
            <a:r>
              <a:rPr lang="en-US" dirty="0"/>
              <a:t>You can expect me to….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A3AD-D8AC-E74A-B67F-B7B472E0A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64444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Come to class on time and prepared</a:t>
            </a:r>
          </a:p>
          <a:p>
            <a:r>
              <a:rPr lang="en-US" sz="3200" dirty="0"/>
              <a:t>Assign work that will teach you MATLAB in the most effective way </a:t>
            </a:r>
          </a:p>
          <a:p>
            <a:pPr lvl="1"/>
            <a:r>
              <a:rPr lang="en-US" sz="2800" dirty="0"/>
              <a:t>Challenge you so that you learn the material</a:t>
            </a:r>
          </a:p>
          <a:p>
            <a:pPr lvl="1"/>
            <a:r>
              <a:rPr lang="en-US" sz="2800" dirty="0"/>
              <a:t>Never busy work or purposely tricky</a:t>
            </a:r>
          </a:p>
          <a:p>
            <a:r>
              <a:rPr lang="en-US" sz="3200" dirty="0"/>
              <a:t>Answer every question (even if I don’t know the answer at the time)</a:t>
            </a:r>
          </a:p>
          <a:p>
            <a:r>
              <a:rPr lang="en-US" sz="3200" dirty="0"/>
              <a:t>Personally work with every single student to make sure they understand the material</a:t>
            </a:r>
          </a:p>
          <a:p>
            <a:r>
              <a:rPr lang="en-US" sz="3200" dirty="0"/>
              <a:t>Hold students accountable for assignments and classroom etiquette</a:t>
            </a:r>
          </a:p>
          <a:p>
            <a:r>
              <a:rPr lang="en-US" sz="3200" dirty="0"/>
              <a:t> Bring pictures of </a:t>
            </a:r>
            <a:r>
              <a:rPr lang="en-US" sz="3200"/>
              <a:t>Tiki &amp; </a:t>
            </a:r>
            <a:r>
              <a:rPr lang="en-US" sz="3200" dirty="0"/>
              <a:t>Barney on days that will be long and hard</a:t>
            </a:r>
          </a:p>
          <a:p>
            <a:r>
              <a:rPr lang="en-US" sz="3200" dirty="0"/>
              <a:t> </a:t>
            </a:r>
          </a:p>
          <a:p>
            <a:r>
              <a:rPr lang="en-US" sz="3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820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928663-D21D-1A41-B035-1F5C2740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084" y="1667799"/>
            <a:ext cx="3672271" cy="243264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7CD6FE6-2E96-F049-A042-2590293FCD9C}"/>
              </a:ext>
            </a:extLst>
          </p:cNvPr>
          <p:cNvGrpSpPr>
            <a:grpSpLocks noChangeAspect="1"/>
          </p:cNvGrpSpPr>
          <p:nvPr/>
        </p:nvGrpSpPr>
        <p:grpSpPr>
          <a:xfrm>
            <a:off x="-387745" y="951006"/>
            <a:ext cx="5550686" cy="3261910"/>
            <a:chOff x="-727987" y="2512569"/>
            <a:chExt cx="7394480" cy="43454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2D3056-A7CC-D541-BF8E-BF769892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40248" y="2512569"/>
              <a:ext cx="6356857" cy="19097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1D2CD7-A6CC-3A47-9A36-9912F1E46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957" b="30368"/>
            <a:stretch/>
          </p:blipFill>
          <p:spPr>
            <a:xfrm>
              <a:off x="2686006" y="5536707"/>
              <a:ext cx="3980487" cy="11714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3EA929-C38D-434D-9EA0-C9B378707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27987" y="4215415"/>
              <a:ext cx="3963878" cy="26425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B395C3-D939-0141-89E9-3E1855DA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3272" y="4168669"/>
              <a:ext cx="3891831" cy="14219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77AE21-444F-994C-B5DC-F84F5A3EB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003" y="4308259"/>
            <a:ext cx="2365805" cy="2365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ED8C82-043C-F34C-AEBE-1C2ABF50B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8273" y="3820835"/>
            <a:ext cx="4433284" cy="26188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530EA5-5487-E94B-8A9F-3A8CBA28D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221156" y="2482504"/>
            <a:ext cx="4306074" cy="32295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80C2AF-B230-2A45-B69F-E840602ECFEE}"/>
              </a:ext>
            </a:extLst>
          </p:cNvPr>
          <p:cNvSpPr txBox="1"/>
          <p:nvPr/>
        </p:nvSpPr>
        <p:spPr>
          <a:xfrm>
            <a:off x="9609328" y="4428749"/>
            <a:ext cx="174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Tiki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3949C0-8B62-4749-9850-FD4A6D51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(she/her/hers)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836BB-EC74-5EE5-180C-935FA1B1C7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6502" y="1076546"/>
            <a:ext cx="2563740" cy="3377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0C8BF-5E54-F663-DC6F-6938DB9E85B8}"/>
              </a:ext>
            </a:extLst>
          </p:cNvPr>
          <p:cNvSpPr txBox="1"/>
          <p:nvPr/>
        </p:nvSpPr>
        <p:spPr>
          <a:xfrm>
            <a:off x="7524715" y="1667799"/>
            <a:ext cx="174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Barney</a:t>
            </a:r>
          </a:p>
        </p:txBody>
      </p:sp>
    </p:spTree>
    <p:extLst>
      <p:ext uri="{BB962C8B-B14F-4D97-AF65-F5344CB8AC3E}">
        <p14:creationId xmlns:p14="http://schemas.microsoft.com/office/powerpoint/2010/main" val="78070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747D95-A90A-9C4A-90E5-8EF414B37461}"/>
              </a:ext>
            </a:extLst>
          </p:cNvPr>
          <p:cNvSpPr/>
          <p:nvPr/>
        </p:nvSpPr>
        <p:spPr>
          <a:xfrm>
            <a:off x="2676144" y="1872734"/>
            <a:ext cx="68397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73.6% of all statistics are false</a:t>
            </a:r>
          </a:p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FFB7E1-30B3-6045-A637-0A80E71EF2A4}"/>
              </a:ext>
            </a:extLst>
          </p:cNvPr>
          <p:cNvSpPr/>
          <p:nvPr/>
        </p:nvSpPr>
        <p:spPr>
          <a:xfrm>
            <a:off x="4927257" y="4735056"/>
            <a:ext cx="2337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(including this one)</a:t>
            </a:r>
          </a:p>
        </p:txBody>
      </p:sp>
    </p:spTree>
    <p:extLst>
      <p:ext uri="{BB962C8B-B14F-4D97-AF65-F5344CB8AC3E}">
        <p14:creationId xmlns:p14="http://schemas.microsoft.com/office/powerpoint/2010/main" val="16642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4AEDA2-1B43-DF4A-A126-3E6599E1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24" y="1515638"/>
            <a:ext cx="4387326" cy="4971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B5C02-6ED3-B14F-95D8-262C0D4D12FA}"/>
              </a:ext>
            </a:extLst>
          </p:cNvPr>
          <p:cNvSpPr txBox="1"/>
          <p:nvPr/>
        </p:nvSpPr>
        <p:spPr>
          <a:xfrm rot="5400000">
            <a:off x="9881440" y="304853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Degree change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A0C8D-8F77-6B40-A864-71401F7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Cherry-picking data to distort trends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842ED-6434-064A-9B94-130767BC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1475297"/>
            <a:ext cx="4318000" cy="35158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C5E3D2-ED39-3C45-AAF2-32DFB3FAC86E}"/>
              </a:ext>
            </a:extLst>
          </p:cNvPr>
          <p:cNvSpPr/>
          <p:nvPr/>
        </p:nvSpPr>
        <p:spPr>
          <a:xfrm>
            <a:off x="6325124" y="1417392"/>
            <a:ext cx="4859711" cy="5393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60AA5-E779-6944-9801-5A916C4AFB89}"/>
              </a:ext>
            </a:extLst>
          </p:cNvPr>
          <p:cNvSpPr txBox="1"/>
          <p:nvPr/>
        </p:nvSpPr>
        <p:spPr>
          <a:xfrm rot="5400000">
            <a:off x="5170534" y="304853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Degree change</a:t>
            </a:r>
          </a:p>
        </p:txBody>
      </p:sp>
    </p:spTree>
    <p:extLst>
      <p:ext uri="{BB962C8B-B14F-4D97-AF65-F5344CB8AC3E}">
        <p14:creationId xmlns:p14="http://schemas.microsoft.com/office/powerpoint/2010/main" val="235551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0C8D-8F77-6B40-A864-71401F7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Improperly scaling data to distort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076C0-977C-7B49-8BB0-37E2FC5D0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9" t="4192" r="5087" b="7289"/>
          <a:stretch/>
        </p:blipFill>
        <p:spPr>
          <a:xfrm>
            <a:off x="675861" y="1403075"/>
            <a:ext cx="4896627" cy="4485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D6833-2A8E-1B48-B2BF-C174ACCCB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15"/>
          <a:stretch/>
        </p:blipFill>
        <p:spPr>
          <a:xfrm>
            <a:off x="5753150" y="2941983"/>
            <a:ext cx="6046153" cy="3315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AD7F2-6552-D848-ABCD-6EDA72644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50" y="2286000"/>
            <a:ext cx="6046153" cy="3971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7622D-D0E4-C54E-A8C8-9D2FC3B4D710}"/>
              </a:ext>
            </a:extLst>
          </p:cNvPr>
          <p:cNvSpPr txBox="1"/>
          <p:nvPr/>
        </p:nvSpPr>
        <p:spPr>
          <a:xfrm>
            <a:off x="2781974" y="5888593"/>
            <a:ext cx="65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38E78-9FB7-9044-AE3E-2C1AEB7C4EF1}"/>
              </a:ext>
            </a:extLst>
          </p:cNvPr>
          <p:cNvSpPr txBox="1"/>
          <p:nvPr/>
        </p:nvSpPr>
        <p:spPr>
          <a:xfrm>
            <a:off x="8698302" y="5888593"/>
            <a:ext cx="65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10398-586C-D448-AD2D-53414E462BC3}"/>
              </a:ext>
            </a:extLst>
          </p:cNvPr>
          <p:cNvSpPr/>
          <p:nvPr/>
        </p:nvSpPr>
        <p:spPr>
          <a:xfrm>
            <a:off x="6003235" y="1683026"/>
            <a:ext cx="5976730" cy="4850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3670C-2148-864A-8F6A-1B8A92D7D75D}"/>
              </a:ext>
            </a:extLst>
          </p:cNvPr>
          <p:cNvSpPr/>
          <p:nvPr/>
        </p:nvSpPr>
        <p:spPr>
          <a:xfrm>
            <a:off x="4460240" y="2316480"/>
            <a:ext cx="1869440" cy="77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327,000 in 2013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08200-7909-8744-988E-2A2F4171E638}"/>
              </a:ext>
            </a:extLst>
          </p:cNvPr>
          <p:cNvSpPr/>
          <p:nvPr/>
        </p:nvSpPr>
        <p:spPr>
          <a:xfrm>
            <a:off x="4420493" y="4873795"/>
            <a:ext cx="1869440" cy="55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40FF"/>
                </a:solidFill>
              </a:rPr>
              <a:t>935,573 in 2013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CDAC6A-5BFC-6647-9D06-9CFAB0C1A4DE}"/>
              </a:ext>
            </a:extLst>
          </p:cNvPr>
          <p:cNvSpPr/>
          <p:nvPr/>
        </p:nvSpPr>
        <p:spPr>
          <a:xfrm>
            <a:off x="0" y="2740976"/>
            <a:ext cx="1452716" cy="6197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ADED07-137E-3944-BFB0-27972EBE074F}"/>
              </a:ext>
            </a:extLst>
          </p:cNvPr>
          <p:cNvSpPr/>
          <p:nvPr/>
        </p:nvSpPr>
        <p:spPr>
          <a:xfrm>
            <a:off x="245114" y="4698637"/>
            <a:ext cx="1452716" cy="6197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289,750 in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2006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C9A6509-EA2C-E94D-8F56-F9FFA53733D6}"/>
              </a:ext>
            </a:extLst>
          </p:cNvPr>
          <p:cNvSpPr/>
          <p:nvPr/>
        </p:nvSpPr>
        <p:spPr>
          <a:xfrm rot="20483411">
            <a:off x="945577" y="4025797"/>
            <a:ext cx="1900022" cy="259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Abortions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5966A0-B9FA-B246-BBEC-258A5CBFED76}"/>
              </a:ext>
            </a:extLst>
          </p:cNvPr>
          <p:cNvSpPr/>
          <p:nvPr/>
        </p:nvSpPr>
        <p:spPr>
          <a:xfrm rot="1647777">
            <a:off x="1060665" y="2697217"/>
            <a:ext cx="2607009" cy="52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0FF"/>
                </a:solidFill>
              </a:rPr>
              <a:t>Cancer screening and prevention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4BF6-8571-6342-8C86-BE7D9B1FD58D}"/>
              </a:ext>
            </a:extLst>
          </p:cNvPr>
          <p:cNvSpPr txBox="1"/>
          <p:nvPr/>
        </p:nvSpPr>
        <p:spPr>
          <a:xfrm>
            <a:off x="44401" y="2701325"/>
            <a:ext cx="136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40FF"/>
                </a:solidFill>
              </a:rPr>
              <a:t>2,007,371 in 2006</a:t>
            </a:r>
          </a:p>
        </p:txBody>
      </p:sp>
    </p:spTree>
    <p:extLst>
      <p:ext uri="{BB962C8B-B14F-4D97-AF65-F5344CB8AC3E}">
        <p14:creationId xmlns:p14="http://schemas.microsoft.com/office/powerpoint/2010/main" val="309837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0D12-064E-9140-B440-DC267D39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B38390-A956-2F4F-AE7A-210E8006D634}"/>
              </a:ext>
            </a:extLst>
          </p:cNvPr>
          <p:cNvGrpSpPr>
            <a:grpSpLocks noChangeAspect="1"/>
          </p:cNvGrpSpPr>
          <p:nvPr/>
        </p:nvGrpSpPr>
        <p:grpSpPr>
          <a:xfrm>
            <a:off x="3531958" y="1823244"/>
            <a:ext cx="6790067" cy="3983097"/>
            <a:chOff x="1050238" y="2208974"/>
            <a:chExt cx="4992753" cy="29287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4F9E17-984A-5244-B6E2-036FA523A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41" t="10589" r="21141" b="27378"/>
            <a:stretch/>
          </p:blipFill>
          <p:spPr>
            <a:xfrm>
              <a:off x="1451113" y="2208974"/>
              <a:ext cx="3419062" cy="25618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7EF08-044E-9848-96CD-09E0ECE62511}"/>
                </a:ext>
              </a:extLst>
            </p:cNvPr>
            <p:cNvSpPr/>
            <p:nvPr/>
          </p:nvSpPr>
          <p:spPr>
            <a:xfrm>
              <a:off x="4890052" y="2296953"/>
              <a:ext cx="1152939" cy="2275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0ED8E-D471-2042-B4D5-97E8CEBB9BBD}"/>
                </a:ext>
              </a:extLst>
            </p:cNvPr>
            <p:cNvSpPr txBox="1"/>
            <p:nvPr/>
          </p:nvSpPr>
          <p:spPr>
            <a:xfrm rot="16200000">
              <a:off x="178813" y="3466763"/>
              <a:ext cx="2094053" cy="351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Organic food sales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12EA9-EC8A-014B-B267-B7758B75E631}"/>
                </a:ext>
              </a:extLst>
            </p:cNvPr>
            <p:cNvSpPr txBox="1"/>
            <p:nvPr/>
          </p:nvSpPr>
          <p:spPr>
            <a:xfrm rot="5400000">
              <a:off x="3933232" y="3393571"/>
              <a:ext cx="2396478" cy="351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Individuals diagnosed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F05D64-D03E-334F-9D86-90744FF96996}"/>
                </a:ext>
              </a:extLst>
            </p:cNvPr>
            <p:cNvSpPr txBox="1"/>
            <p:nvPr/>
          </p:nvSpPr>
          <p:spPr>
            <a:xfrm>
              <a:off x="2699209" y="4786551"/>
              <a:ext cx="731139" cy="351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08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0C8D-8F77-6B40-A864-71401F7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Misleading data has catastrophic consequences….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FDD0A-655D-FB40-8512-699626F6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2" y="1243693"/>
            <a:ext cx="6981371" cy="52360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B65B61-2222-C043-A621-452A66E461BF}"/>
              </a:ext>
            </a:extLst>
          </p:cNvPr>
          <p:cNvSpPr txBox="1"/>
          <p:nvPr/>
        </p:nvSpPr>
        <p:spPr>
          <a:xfrm>
            <a:off x="2242457" y="6479721"/>
            <a:ext cx="32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wrong with this graph?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5A0DDA-F7E7-604B-9819-4A30F0C19D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198"/>
          <a:stretch/>
        </p:blipFill>
        <p:spPr>
          <a:xfrm>
            <a:off x="7236574" y="2254103"/>
            <a:ext cx="4955426" cy="29080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F0ABF-EFAA-804F-B348-4BD7135F9B0B}"/>
              </a:ext>
            </a:extLst>
          </p:cNvPr>
          <p:cNvSpPr/>
          <p:nvPr/>
        </p:nvSpPr>
        <p:spPr>
          <a:xfrm>
            <a:off x="7193030" y="1850571"/>
            <a:ext cx="4955426" cy="3712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3C2F-A5FC-394F-ABF8-BD82C161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799A-3E08-DF44-950A-F0672CC1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1" y="1846890"/>
            <a:ext cx="11516833" cy="4351338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200" dirty="0"/>
              <a:t>To </a:t>
            </a:r>
            <a:r>
              <a:rPr lang="en-US" sz="3200" b="1" u="sng" dirty="0"/>
              <a:t>correctly</a:t>
            </a:r>
            <a:r>
              <a:rPr lang="en-US" sz="3200" dirty="0"/>
              <a:t> extract quantitative information from complex datasets, so that we can interpret biological meaning 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lvl="2"/>
            <a:r>
              <a:rPr lang="en-US" sz="2800" dirty="0"/>
              <a:t>Integrate diverse data types</a:t>
            </a:r>
          </a:p>
          <a:p>
            <a:pPr lvl="2"/>
            <a:r>
              <a:rPr lang="en-US" sz="2800" dirty="0"/>
              <a:t>Assemble different types of analyses into pipelines (throughput)</a:t>
            </a:r>
          </a:p>
          <a:p>
            <a:pPr lvl="2"/>
            <a:r>
              <a:rPr lang="en-US" sz="2800" dirty="0"/>
              <a:t>Analyze more data faster (automation)</a:t>
            </a:r>
          </a:p>
          <a:p>
            <a:pPr lvl="2"/>
            <a:r>
              <a:rPr lang="en-US" sz="2800" dirty="0"/>
              <a:t>Processing in an unbiased way (e.g., image analysis)</a:t>
            </a:r>
          </a:p>
          <a:p>
            <a:pPr lvl="2"/>
            <a:r>
              <a:rPr lang="en-US" sz="2800" dirty="0"/>
              <a:t>Standardize methods across scientific community</a:t>
            </a:r>
          </a:p>
        </p:txBody>
      </p:sp>
    </p:spTree>
    <p:extLst>
      <p:ext uri="{BB962C8B-B14F-4D97-AF65-F5344CB8AC3E}">
        <p14:creationId xmlns:p14="http://schemas.microsoft.com/office/powerpoint/2010/main" val="376938720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teaching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_teaching" id="{1BE8E047-FA13-F543-B4E1-20EA85A67406}" vid="{E12ACB2C-7AA4-5248-BBB9-B5DCE8C0D0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master_teaching</Template>
  <TotalTime>8637</TotalTime>
  <Words>776</Words>
  <Application>Microsoft Macintosh PowerPoint</Application>
  <PresentationFormat>Widescreen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master_teaching</vt:lpstr>
      <vt:lpstr>MATLAB for Scientists Introduction</vt:lpstr>
      <vt:lpstr>PowerPoint Presentation</vt:lpstr>
      <vt:lpstr>About me (she/her/hers)</vt:lpstr>
      <vt:lpstr>PowerPoint Presentation</vt:lpstr>
      <vt:lpstr>Cherry-picking data to distort trends</vt:lpstr>
      <vt:lpstr>Improperly scaling data to distort trends</vt:lpstr>
      <vt:lpstr>Not all correlations are meaningful</vt:lpstr>
      <vt:lpstr>Misleading data has catastrophic consequences….</vt:lpstr>
      <vt:lpstr>Why programming?</vt:lpstr>
      <vt:lpstr>Programming in Biology</vt:lpstr>
      <vt:lpstr>What is MATLAB?</vt:lpstr>
      <vt:lpstr>Course overview</vt:lpstr>
      <vt:lpstr>How am I going to teach you MATLAB?</vt:lpstr>
      <vt:lpstr>PowerPoint Presentation</vt:lpstr>
      <vt:lpstr>PowerPoint Presentation</vt:lpstr>
      <vt:lpstr>PowerPoint Presentation</vt:lpstr>
      <vt:lpstr>PowerPoint Presentation</vt:lpstr>
      <vt:lpstr>Programming can be hard!!!!....but it improves over time</vt:lpstr>
      <vt:lpstr>I can expect you to…</vt:lpstr>
      <vt:lpstr>You can expect me to….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Allison Lopatkin</cp:lastModifiedBy>
  <cp:revision>239</cp:revision>
  <cp:lastPrinted>2021-09-14T16:09:48Z</cp:lastPrinted>
  <dcterms:created xsi:type="dcterms:W3CDTF">2019-04-27T16:08:51Z</dcterms:created>
  <dcterms:modified xsi:type="dcterms:W3CDTF">2022-09-04T16:26:38Z</dcterms:modified>
</cp:coreProperties>
</file>